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6" r:id="rId2"/>
    <p:sldId id="257" r:id="rId3"/>
    <p:sldId id="258" r:id="rId4"/>
    <p:sldId id="259" r:id="rId5"/>
    <p:sldId id="260" r:id="rId6"/>
    <p:sldId id="263" r:id="rId7"/>
    <p:sldId id="261"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viewProps" Target="view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presProps" Target="presProps.xml" /><Relationship Id="rId5" Type="http://schemas.openxmlformats.org/officeDocument/2006/relationships/slide" Target="slides/slide4.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bleStyles" Target="tableStyles.xml" /></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258512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442836-0003-45FD-BA2F-2574B2FAB626}" type="datetimeFigureOut">
              <a:rPr lang="en-IN" smtClean="0"/>
              <a:t>09-12-2023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949075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32190754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4221802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24485644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7404646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40317201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13779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4281261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E4D97-BA82-3496-24B8-0AB3CAE81EB5}"/>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C6A861-AA27-8F2C-F8AB-03EB65C094A7}"/>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DF6E6A-898B-C256-3699-205DE5F5CDFE}"/>
              </a:ext>
            </a:extLst>
          </p:cNvPr>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a:extLst>
              <a:ext uri="{FF2B5EF4-FFF2-40B4-BE49-F238E27FC236}">
                <a16:creationId xmlns:a16="http://schemas.microsoft.com/office/drawing/2014/main" id="{0F2341F9-A6A8-B0FE-3A87-0B9073CB91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F5784B-F560-8753-FF3E-300EDAE8A8DB}"/>
              </a:ext>
            </a:extLst>
          </p:cNvPr>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3087292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21891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4135910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442836-0003-45FD-BA2F-2574B2FAB626}" type="datetimeFigureOut">
              <a:rPr lang="en-IN" smtClean="0"/>
              <a:t>09-12-2023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3085098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442836-0003-45FD-BA2F-2574B2FAB626}" type="datetimeFigureOut">
              <a:rPr lang="en-IN" smtClean="0"/>
              <a:t>09-12-2023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747599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3704525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136544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0442836-0003-45FD-BA2F-2574B2FAB626}" type="datetimeFigureOut">
              <a:rPr lang="en-IN" smtClean="0"/>
              <a:t>09-12-2023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3228845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442836-0003-45FD-BA2F-2574B2FAB626}" type="datetimeFigureOut">
              <a:rPr lang="en-IN" smtClean="0"/>
              <a:t>09-12-2023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CF064-EEA5-4BAD-ADA9-6DDC69CAD85B}" type="slidenum">
              <a:rPr lang="en-IN" smtClean="0"/>
              <a:t>‹#›</a:t>
            </a:fld>
            <a:endParaRPr lang="en-IN"/>
          </a:p>
        </p:txBody>
      </p:sp>
    </p:spTree>
    <p:extLst>
      <p:ext uri="{BB962C8B-B14F-4D97-AF65-F5344CB8AC3E}">
        <p14:creationId xmlns:p14="http://schemas.microsoft.com/office/powerpoint/2010/main" val="1155551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3" Type="http://schemas.openxmlformats.org/officeDocument/2006/relationships/slideLayout" Target="../slideLayouts/slideLayout3.xml" /><Relationship Id="rId21" Type="http://schemas.openxmlformats.org/officeDocument/2006/relationships/image" Target="../media/image3.png"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image" Target="../media/image2.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23" Type="http://schemas.openxmlformats.org/officeDocument/2006/relationships/image" Target="../media/image5.png" /><Relationship Id="rId10" Type="http://schemas.openxmlformats.org/officeDocument/2006/relationships/slideLayout" Target="../slideLayouts/slideLayout10.xml" /><Relationship Id="rId19"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image" Target="../media/image4.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0442836-0003-45FD-BA2F-2574B2FAB626}" type="datetimeFigureOut">
              <a:rPr lang="en-IN" smtClean="0"/>
              <a:t>09-12-2023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C7CF064-EEA5-4BAD-ADA9-6DDC69CAD85B}" type="slidenum">
              <a:rPr lang="en-IN" smtClean="0"/>
              <a:t>‹#›</a:t>
            </a:fld>
            <a:endParaRPr lang="en-IN"/>
          </a:p>
        </p:txBody>
      </p:sp>
    </p:spTree>
    <p:extLst>
      <p:ext uri="{BB962C8B-B14F-4D97-AF65-F5344CB8AC3E}">
        <p14:creationId xmlns:p14="http://schemas.microsoft.com/office/powerpoint/2010/main" val="1076921158"/>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3.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18.xml" /></Relationships>
</file>

<file path=ppt/slides/_rels/slide4.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18.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9.xml.rels><?xml version="1.0" encoding="UTF-8" standalone="yes"?>
<Relationships xmlns="http://schemas.openxmlformats.org/package/2006/relationships"><Relationship Id="rId2" Type="http://schemas.openxmlformats.org/officeDocument/2006/relationships/hyperlink" Target="https://www.slideshare.net/MoinAman/project-report-of-cell-phone-detector-circuit" TargetMode="External" /><Relationship Id="rId1" Type="http://schemas.openxmlformats.org/officeDocument/2006/relationships/slideLayout" Target="../slideLayouts/slideLayout1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C24863-5289-9A75-D709-5FBD6199CEA7}"/>
              </a:ext>
            </a:extLst>
          </p:cNvPr>
          <p:cNvSpPr>
            <a:spLocks noGrp="1"/>
          </p:cNvSpPr>
          <p:nvPr>
            <p:ph type="subTitle" idx="1"/>
          </p:nvPr>
        </p:nvSpPr>
        <p:spPr>
          <a:xfrm>
            <a:off x="1524000" y="4650002"/>
            <a:ext cx="9144000" cy="1655762"/>
          </a:xfrm>
        </p:spPr>
        <p:txBody>
          <a:bodyPr>
            <a:normAutofit/>
          </a:bodyPr>
          <a:lstStyle/>
          <a:p>
            <a:endParaRPr lang="en-IN" sz="3600" dirty="0"/>
          </a:p>
        </p:txBody>
      </p:sp>
      <p:sp>
        <p:nvSpPr>
          <p:cNvPr id="4" name="Rectangle 3">
            <a:extLst>
              <a:ext uri="{FF2B5EF4-FFF2-40B4-BE49-F238E27FC236}">
                <a16:creationId xmlns:a16="http://schemas.microsoft.com/office/drawing/2014/main" id="{00894C3E-A98F-C806-5F14-2D3DA18B38A2}"/>
              </a:ext>
            </a:extLst>
          </p:cNvPr>
          <p:cNvSpPr/>
          <p:nvPr/>
        </p:nvSpPr>
        <p:spPr>
          <a:xfrm>
            <a:off x="2320071" y="1500027"/>
            <a:ext cx="7697232" cy="2800767"/>
          </a:xfrm>
          <a:prstGeom prst="rect">
            <a:avLst/>
          </a:prstGeom>
          <a:noFill/>
        </p:spPr>
        <p:txBody>
          <a:bodyPr wrap="square" lIns="91440" tIns="45720" rIns="91440" bIns="45720">
            <a:spAutoFit/>
          </a:bodyPr>
          <a:lstStyle/>
          <a:p>
            <a:pPr algn="ctr"/>
            <a:r>
              <a:rPr lang="en-IN" sz="8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Cell Phone Detector</a:t>
            </a:r>
          </a:p>
        </p:txBody>
      </p:sp>
    </p:spTree>
    <p:extLst>
      <p:ext uri="{BB962C8B-B14F-4D97-AF65-F5344CB8AC3E}">
        <p14:creationId xmlns:p14="http://schemas.microsoft.com/office/powerpoint/2010/main" val="2762787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8DD1B-6A8A-5DEB-C2D8-C3090C529768}"/>
              </a:ext>
            </a:extLst>
          </p:cNvPr>
          <p:cNvSpPr>
            <a:spLocks noGrp="1"/>
          </p:cNvSpPr>
          <p:nvPr>
            <p:ph type="title"/>
          </p:nvPr>
        </p:nvSpPr>
        <p:spPr/>
        <p:txBody>
          <a:bodyPr/>
          <a:lstStyle/>
          <a:p>
            <a:r>
              <a:rPr lang="en-IN" dirty="0">
                <a:highlight>
                  <a:srgbClr val="800080"/>
                </a:highlight>
              </a:rPr>
              <a:t>Introduction</a:t>
            </a:r>
          </a:p>
        </p:txBody>
      </p:sp>
      <p:sp>
        <p:nvSpPr>
          <p:cNvPr id="3" name="Text Placeholder 2">
            <a:extLst>
              <a:ext uri="{FF2B5EF4-FFF2-40B4-BE49-F238E27FC236}">
                <a16:creationId xmlns:a16="http://schemas.microsoft.com/office/drawing/2014/main" id="{74B1490A-9E01-CD7E-34DF-04C37DC5459C}"/>
              </a:ext>
            </a:extLst>
          </p:cNvPr>
          <p:cNvSpPr>
            <a:spLocks noGrp="1"/>
          </p:cNvSpPr>
          <p:nvPr>
            <p:ph type="body" idx="1"/>
          </p:nvPr>
        </p:nvSpPr>
        <p:spPr>
          <a:xfrm>
            <a:off x="646111" y="1934931"/>
            <a:ext cx="8946541" cy="4195481"/>
          </a:xfrm>
        </p:spPr>
        <p:txBody>
          <a:bodyPr>
            <a:normAutofit/>
          </a:bodyPr>
          <a:lstStyle/>
          <a:p>
            <a:pPr marL="0" indent="0">
              <a:buNone/>
            </a:pPr>
            <a:r>
              <a:rPr lang="en-US" dirty="0"/>
              <a:t>Cell phone detectors are devices designed to identify and track cell phone signals.</a:t>
            </a:r>
          </a:p>
          <a:p>
            <a:pPr marL="0" indent="0">
              <a:buNone/>
            </a:pPr>
            <a:r>
              <a:rPr lang="en-US" b="0" i="0" dirty="0">
                <a:effectLst/>
              </a:rPr>
              <a:t>The pocket-sized cell phone detector can detect the hidden active cell phone. So, this project is used to neglect the use of cell phones in exam halls, private rooms, defense establishments, hospitals, military camps, petrol pumps. They are also very useful for sensing the use of cell phones for spying and other correlated activities. This circuit can detect calls, SMS, video transmission even when the cell phone is hidden in silent mode. The prompt bug detects radio frequency transmission signal (RF) from a cell phone, it generates a beep sound alarm</a:t>
            </a:r>
            <a:r>
              <a:rPr lang="en-US" b="0" i="0" dirty="0">
                <a:solidFill>
                  <a:srgbClr val="666666"/>
                </a:solidFill>
                <a:effectLst/>
              </a:rPr>
              <a:t>.</a:t>
            </a:r>
            <a:endParaRPr lang="en-US" dirty="0"/>
          </a:p>
        </p:txBody>
      </p:sp>
    </p:spTree>
    <p:extLst>
      <p:ext uri="{BB962C8B-B14F-4D97-AF65-F5344CB8AC3E}">
        <p14:creationId xmlns:p14="http://schemas.microsoft.com/office/powerpoint/2010/main" val="218245878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13BF8-3B04-CD49-73B4-327FF581E333}"/>
              </a:ext>
            </a:extLst>
          </p:cNvPr>
          <p:cNvSpPr>
            <a:spLocks noGrp="1"/>
          </p:cNvSpPr>
          <p:nvPr>
            <p:ph type="title"/>
          </p:nvPr>
        </p:nvSpPr>
        <p:spPr/>
        <p:txBody>
          <a:bodyPr/>
          <a:lstStyle/>
          <a:p>
            <a:r>
              <a:rPr lang="en-IN" dirty="0">
                <a:highlight>
                  <a:srgbClr val="800080"/>
                </a:highlight>
              </a:rPr>
              <a:t>Block Diagram</a:t>
            </a:r>
          </a:p>
        </p:txBody>
      </p:sp>
      <p:sp>
        <p:nvSpPr>
          <p:cNvPr id="3" name="Text Placeholder 2">
            <a:extLst>
              <a:ext uri="{FF2B5EF4-FFF2-40B4-BE49-F238E27FC236}">
                <a16:creationId xmlns:a16="http://schemas.microsoft.com/office/drawing/2014/main" id="{83DCE1A0-99CF-5039-9139-7E834C824885}"/>
              </a:ext>
            </a:extLst>
          </p:cNvPr>
          <p:cNvSpPr>
            <a:spLocks noGrp="1"/>
          </p:cNvSpPr>
          <p:nvPr>
            <p:ph type="body" idx="1"/>
          </p:nvPr>
        </p:nvSpPr>
        <p:spPr>
          <a:xfrm>
            <a:off x="646111" y="1373330"/>
            <a:ext cx="8946541" cy="4195481"/>
          </a:xfrm>
        </p:spPr>
        <p:txBody>
          <a:bodyPr/>
          <a:lstStyle/>
          <a:p>
            <a:r>
              <a:rPr lang="en-US" dirty="0"/>
              <a:t>The block diagram illustrates the main components of a cell phone detector:</a:t>
            </a:r>
            <a:endParaRPr lang="en-IN" dirty="0"/>
          </a:p>
        </p:txBody>
      </p:sp>
      <p:sp>
        <p:nvSpPr>
          <p:cNvPr id="4" name="TextBox 3">
            <a:extLst>
              <a:ext uri="{FF2B5EF4-FFF2-40B4-BE49-F238E27FC236}">
                <a16:creationId xmlns:a16="http://schemas.microsoft.com/office/drawing/2014/main" id="{398F4C85-4CFD-E4CC-F6D1-EBF83B0C71E0}"/>
              </a:ext>
            </a:extLst>
          </p:cNvPr>
          <p:cNvSpPr txBox="1"/>
          <p:nvPr/>
        </p:nvSpPr>
        <p:spPr>
          <a:xfrm>
            <a:off x="755950" y="2773860"/>
            <a:ext cx="6350000" cy="2677656"/>
          </a:xfrm>
          <a:prstGeom prst="rect">
            <a:avLst/>
          </a:prstGeom>
          <a:noFill/>
        </p:spPr>
        <p:txBody>
          <a:bodyPr vert="horz" rtlCol="0">
            <a:spAutoFit/>
          </a:bodyPr>
          <a:lstStyle/>
          <a:p>
            <a:r>
              <a:rPr lang="en-US" sz="2400" dirty="0"/>
              <a:t>1. Antenna</a:t>
            </a:r>
          </a:p>
          <a:p>
            <a:r>
              <a:rPr lang="en-US" sz="2400" dirty="0"/>
              <a:t>2. Signal Amplifier</a:t>
            </a:r>
          </a:p>
          <a:p>
            <a:r>
              <a:rPr lang="en-US" sz="2400" dirty="0"/>
              <a:t>3. Frequency Mixer</a:t>
            </a:r>
          </a:p>
          <a:p>
            <a:r>
              <a:rPr lang="en-US" sz="2400" dirty="0"/>
              <a:t>4. Filter</a:t>
            </a:r>
          </a:p>
          <a:p>
            <a:r>
              <a:rPr lang="en-US" sz="2400" dirty="0"/>
              <a:t>5. Detector/Processor</a:t>
            </a:r>
          </a:p>
          <a:p>
            <a:r>
              <a:rPr lang="en-US" sz="2400" dirty="0"/>
              <a:t>6. Indicator/Alarm</a:t>
            </a:r>
          </a:p>
          <a:p>
            <a:r>
              <a:rPr lang="en-US" sz="2400" dirty="0"/>
              <a:t>7. Power Supply</a:t>
            </a:r>
            <a:endParaRPr lang="en-IN" sz="2400" dirty="0"/>
          </a:p>
        </p:txBody>
      </p:sp>
      <p:pic>
        <p:nvPicPr>
          <p:cNvPr id="5" name="Picture 4">
            <a:extLst>
              <a:ext uri="{FF2B5EF4-FFF2-40B4-BE49-F238E27FC236}">
                <a16:creationId xmlns:a16="http://schemas.microsoft.com/office/drawing/2014/main" id="{6A3A3D3C-4E64-1582-27B3-7C5E1B0F6AA5}"/>
              </a:ext>
            </a:extLst>
          </p:cNvPr>
          <p:cNvPicPr>
            <a:picLocks noChangeAspect="1"/>
          </p:cNvPicPr>
          <p:nvPr/>
        </p:nvPicPr>
        <p:blipFill>
          <a:blip r:embed="rId2"/>
          <a:stretch>
            <a:fillRect/>
          </a:stretch>
        </p:blipFill>
        <p:spPr>
          <a:xfrm>
            <a:off x="4281891" y="2904664"/>
            <a:ext cx="7747550" cy="3584759"/>
          </a:xfrm>
          <a:prstGeom prst="rect">
            <a:avLst/>
          </a:prstGeom>
        </p:spPr>
      </p:pic>
    </p:spTree>
    <p:extLst>
      <p:ext uri="{BB962C8B-B14F-4D97-AF65-F5344CB8AC3E}">
        <p14:creationId xmlns:p14="http://schemas.microsoft.com/office/powerpoint/2010/main" val="84695311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CDD77-7D18-D1AF-2C10-B8700B99547F}"/>
              </a:ext>
            </a:extLst>
          </p:cNvPr>
          <p:cNvSpPr>
            <a:spLocks noGrp="1"/>
          </p:cNvSpPr>
          <p:nvPr>
            <p:ph type="title"/>
          </p:nvPr>
        </p:nvSpPr>
        <p:spPr/>
        <p:txBody>
          <a:bodyPr/>
          <a:lstStyle/>
          <a:p>
            <a:r>
              <a:rPr lang="en-IN" dirty="0">
                <a:highlight>
                  <a:srgbClr val="800080"/>
                </a:highlight>
              </a:rPr>
              <a:t>Circuit Diagram</a:t>
            </a:r>
          </a:p>
        </p:txBody>
      </p:sp>
      <p:sp>
        <p:nvSpPr>
          <p:cNvPr id="3" name="Text Placeholder 2">
            <a:extLst>
              <a:ext uri="{FF2B5EF4-FFF2-40B4-BE49-F238E27FC236}">
                <a16:creationId xmlns:a16="http://schemas.microsoft.com/office/drawing/2014/main" id="{90842EDD-0DC1-F7A8-086A-7594D3F9F9AB}"/>
              </a:ext>
            </a:extLst>
          </p:cNvPr>
          <p:cNvSpPr>
            <a:spLocks noGrp="1"/>
          </p:cNvSpPr>
          <p:nvPr>
            <p:ph type="body" idx="1"/>
          </p:nvPr>
        </p:nvSpPr>
        <p:spPr>
          <a:xfrm>
            <a:off x="646111" y="1649795"/>
            <a:ext cx="8946541" cy="4195481"/>
          </a:xfrm>
        </p:spPr>
        <p:txBody>
          <a:bodyPr/>
          <a:lstStyle/>
          <a:p>
            <a:r>
              <a:rPr lang="en-US" dirty="0"/>
              <a:t>The circuit diagram depicts the interconnections between the components, including the antenna, signal amplifier, mixer, filter, detector, indicator, and power supply.</a:t>
            </a:r>
            <a:endParaRPr lang="en-IN" dirty="0"/>
          </a:p>
        </p:txBody>
      </p:sp>
      <p:pic>
        <p:nvPicPr>
          <p:cNvPr id="4" name="Picture 3">
            <a:extLst>
              <a:ext uri="{FF2B5EF4-FFF2-40B4-BE49-F238E27FC236}">
                <a16:creationId xmlns:a16="http://schemas.microsoft.com/office/drawing/2014/main" id="{A62B2116-962A-C76C-92AC-C3A57A484CAD}"/>
              </a:ext>
            </a:extLst>
          </p:cNvPr>
          <p:cNvPicPr>
            <a:picLocks noChangeAspect="1"/>
          </p:cNvPicPr>
          <p:nvPr/>
        </p:nvPicPr>
        <p:blipFill>
          <a:blip r:embed="rId2"/>
          <a:stretch>
            <a:fillRect/>
          </a:stretch>
        </p:blipFill>
        <p:spPr>
          <a:xfrm>
            <a:off x="692983" y="2910241"/>
            <a:ext cx="6085840" cy="3495041"/>
          </a:xfrm>
          <a:prstGeom prst="rect">
            <a:avLst/>
          </a:prstGeom>
          <a:ln>
            <a:noFill/>
          </a:ln>
          <a:effectLst>
            <a:softEdge rad="112500"/>
          </a:effectLst>
        </p:spPr>
      </p:pic>
    </p:spTree>
    <p:extLst>
      <p:ext uri="{BB962C8B-B14F-4D97-AF65-F5344CB8AC3E}">
        <p14:creationId xmlns:p14="http://schemas.microsoft.com/office/powerpoint/2010/main" val="3409167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8D81E-D4D8-036A-0957-722BF7F71862}"/>
              </a:ext>
            </a:extLst>
          </p:cNvPr>
          <p:cNvSpPr>
            <a:spLocks noGrp="1"/>
          </p:cNvSpPr>
          <p:nvPr>
            <p:ph type="title"/>
          </p:nvPr>
        </p:nvSpPr>
        <p:spPr/>
        <p:txBody>
          <a:bodyPr/>
          <a:lstStyle/>
          <a:p>
            <a:r>
              <a:rPr lang="en-IN" dirty="0">
                <a:highlight>
                  <a:srgbClr val="800080"/>
                </a:highlight>
              </a:rPr>
              <a:t>Working Principles</a:t>
            </a:r>
          </a:p>
        </p:txBody>
      </p:sp>
      <p:sp>
        <p:nvSpPr>
          <p:cNvPr id="3" name="Text Placeholder 2">
            <a:extLst>
              <a:ext uri="{FF2B5EF4-FFF2-40B4-BE49-F238E27FC236}">
                <a16:creationId xmlns:a16="http://schemas.microsoft.com/office/drawing/2014/main" id="{A424FC54-137E-8FC1-7B34-31C3C892F546}"/>
              </a:ext>
            </a:extLst>
          </p:cNvPr>
          <p:cNvSpPr>
            <a:spLocks noGrp="1"/>
          </p:cNvSpPr>
          <p:nvPr>
            <p:ph type="body" idx="1"/>
          </p:nvPr>
        </p:nvSpPr>
        <p:spPr/>
        <p:txBody>
          <a:bodyPr/>
          <a:lstStyle/>
          <a:p>
            <a:r>
              <a:rPr lang="en-US" dirty="0"/>
              <a:t>1. The antenna captures cell phone signals.</a:t>
            </a:r>
          </a:p>
          <a:p>
            <a:r>
              <a:rPr lang="en-US" dirty="0"/>
              <a:t>2. The signal amplifier boosts the signal strength.</a:t>
            </a:r>
          </a:p>
          <a:p>
            <a:r>
              <a:rPr lang="en-US" dirty="0"/>
              <a:t>3. The frequency mixer combines signals for processing.</a:t>
            </a:r>
          </a:p>
          <a:p>
            <a:r>
              <a:rPr lang="en-US" dirty="0"/>
              <a:t>4. The filter isolates specific frequency bands.</a:t>
            </a:r>
          </a:p>
          <a:p>
            <a:r>
              <a:rPr lang="en-US" dirty="0"/>
              <a:t>5. The detector identifies cell phone transmissions.</a:t>
            </a:r>
          </a:p>
          <a:p>
            <a:r>
              <a:rPr lang="en-US" dirty="0"/>
              <a:t>6. The indicator or alarm notifies the user.</a:t>
            </a:r>
          </a:p>
          <a:p>
            <a:r>
              <a:rPr lang="en-US" dirty="0"/>
              <a:t>7. The power supply ensures the device's operation.</a:t>
            </a:r>
            <a:endParaRPr lang="en-IN" dirty="0"/>
          </a:p>
        </p:txBody>
      </p:sp>
    </p:spTree>
    <p:extLst>
      <p:ext uri="{BB962C8B-B14F-4D97-AF65-F5344CB8AC3E}">
        <p14:creationId xmlns:p14="http://schemas.microsoft.com/office/powerpoint/2010/main" val="419335288"/>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8A19D-1998-9E19-0D89-E8E8F9CECFFF}"/>
              </a:ext>
            </a:extLst>
          </p:cNvPr>
          <p:cNvSpPr>
            <a:spLocks noGrp="1"/>
          </p:cNvSpPr>
          <p:nvPr>
            <p:ph type="title"/>
          </p:nvPr>
        </p:nvSpPr>
        <p:spPr/>
        <p:txBody>
          <a:bodyPr/>
          <a:lstStyle/>
          <a:p>
            <a:r>
              <a:rPr lang="en-IN" dirty="0">
                <a:highlight>
                  <a:srgbClr val="800080"/>
                </a:highlight>
              </a:rPr>
              <a:t>Working</a:t>
            </a:r>
          </a:p>
        </p:txBody>
      </p:sp>
      <p:sp>
        <p:nvSpPr>
          <p:cNvPr id="3" name="Text Placeholder 2">
            <a:extLst>
              <a:ext uri="{FF2B5EF4-FFF2-40B4-BE49-F238E27FC236}">
                <a16:creationId xmlns:a16="http://schemas.microsoft.com/office/drawing/2014/main" id="{668B9ADE-2681-BEDD-24BC-1C1BF4C29814}"/>
              </a:ext>
            </a:extLst>
          </p:cNvPr>
          <p:cNvSpPr>
            <a:spLocks noGrp="1"/>
          </p:cNvSpPr>
          <p:nvPr>
            <p:ph type="body" idx="1"/>
          </p:nvPr>
        </p:nvSpPr>
        <p:spPr/>
        <p:txBody>
          <a:bodyPr>
            <a:normAutofit/>
          </a:bodyPr>
          <a:lstStyle/>
          <a:p>
            <a:r>
              <a:rPr lang="en-US" sz="2400" b="0" i="0" dirty="0">
                <a:effectLst/>
                <a:latin typeface="Arial" panose="020B0604020202020204" pitchFamily="34" charset="0"/>
              </a:rPr>
              <a:t>The transmission frequency of cell phones ranges from 0.9Hz -3GHz with a 3.3cm -10cm wavelength. RF signals can be collected from the cell phone along with the disk capacitor and the leads which act as a small gigahertz loop antenna. When the cell phone is triggered, it transfers the signal in a sine waveform which permits through space. The circuit diagram of the hidden active cell phone detector is built with an operational amplifier, monostable multivibrator, and piezo buzzer.</a:t>
            </a:r>
            <a:endParaRPr lang="en-IN" sz="2400" dirty="0"/>
          </a:p>
        </p:txBody>
      </p:sp>
    </p:spTree>
    <p:extLst>
      <p:ext uri="{BB962C8B-B14F-4D97-AF65-F5344CB8AC3E}">
        <p14:creationId xmlns:p14="http://schemas.microsoft.com/office/powerpoint/2010/main" val="24985976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699F3-2E36-5E88-65ED-1046EAF89406}"/>
              </a:ext>
            </a:extLst>
          </p:cNvPr>
          <p:cNvSpPr>
            <a:spLocks noGrp="1"/>
          </p:cNvSpPr>
          <p:nvPr>
            <p:ph type="title"/>
          </p:nvPr>
        </p:nvSpPr>
        <p:spPr/>
        <p:txBody>
          <a:bodyPr/>
          <a:lstStyle/>
          <a:p>
            <a:r>
              <a:rPr lang="en-IN" dirty="0">
                <a:highlight>
                  <a:srgbClr val="800080"/>
                </a:highlight>
              </a:rPr>
              <a:t>Applications</a:t>
            </a:r>
          </a:p>
        </p:txBody>
      </p:sp>
      <p:sp>
        <p:nvSpPr>
          <p:cNvPr id="3" name="Text Placeholder 2">
            <a:extLst>
              <a:ext uri="{FF2B5EF4-FFF2-40B4-BE49-F238E27FC236}">
                <a16:creationId xmlns:a16="http://schemas.microsoft.com/office/drawing/2014/main" id="{48EC1B60-2876-E84A-B9B6-F4A921ACB8CF}"/>
              </a:ext>
            </a:extLst>
          </p:cNvPr>
          <p:cNvSpPr>
            <a:spLocks noGrp="1"/>
          </p:cNvSpPr>
          <p:nvPr>
            <p:ph type="body" idx="1"/>
          </p:nvPr>
        </p:nvSpPr>
        <p:spPr/>
        <p:txBody>
          <a:bodyPr/>
          <a:lstStyle/>
          <a:p>
            <a:pPr marL="0" indent="0">
              <a:buNone/>
            </a:pPr>
            <a:r>
              <a:rPr lang="en-US" dirty="0"/>
              <a:t>Cell phone detectors find applications in various sectors:</a:t>
            </a:r>
          </a:p>
          <a:p>
            <a:r>
              <a:rPr lang="en-US" dirty="0"/>
              <a:t>- Security Checks</a:t>
            </a:r>
          </a:p>
          <a:p>
            <a:r>
              <a:rPr lang="en-US" dirty="0"/>
              <a:t>- Exam Halls</a:t>
            </a:r>
          </a:p>
          <a:p>
            <a:r>
              <a:rPr lang="en-US" dirty="0"/>
              <a:t>- Prisons and Law Enforcement</a:t>
            </a:r>
          </a:p>
          <a:p>
            <a:r>
              <a:rPr lang="en-US" dirty="0"/>
              <a:t>- Corporate Security</a:t>
            </a:r>
          </a:p>
          <a:p>
            <a:r>
              <a:rPr lang="en-US" dirty="0"/>
              <a:t>- Theaters and Performances</a:t>
            </a:r>
          </a:p>
          <a:p>
            <a:r>
              <a:rPr lang="en-US" dirty="0"/>
              <a:t>- Healthcare Facilities</a:t>
            </a:r>
          </a:p>
          <a:p>
            <a:pPr marL="0" indent="0">
              <a:buNone/>
            </a:pPr>
            <a:endParaRPr lang="en-IN" dirty="0"/>
          </a:p>
        </p:txBody>
      </p:sp>
    </p:spTree>
    <p:extLst>
      <p:ext uri="{BB962C8B-B14F-4D97-AF65-F5344CB8AC3E}">
        <p14:creationId xmlns:p14="http://schemas.microsoft.com/office/powerpoint/2010/main" val="653662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D5B56-162B-ED7E-BC97-8E048C8431B2}"/>
              </a:ext>
            </a:extLst>
          </p:cNvPr>
          <p:cNvSpPr>
            <a:spLocks noGrp="1"/>
          </p:cNvSpPr>
          <p:nvPr>
            <p:ph type="title"/>
          </p:nvPr>
        </p:nvSpPr>
        <p:spPr/>
        <p:txBody>
          <a:bodyPr/>
          <a:lstStyle/>
          <a:p>
            <a:r>
              <a:rPr lang="en-IN" dirty="0">
                <a:highlight>
                  <a:srgbClr val="800080"/>
                </a:highlight>
              </a:rPr>
              <a:t>Conclusion</a:t>
            </a:r>
          </a:p>
        </p:txBody>
      </p:sp>
      <p:sp>
        <p:nvSpPr>
          <p:cNvPr id="3" name="Text Placeholder 2">
            <a:extLst>
              <a:ext uri="{FF2B5EF4-FFF2-40B4-BE49-F238E27FC236}">
                <a16:creationId xmlns:a16="http://schemas.microsoft.com/office/drawing/2014/main" id="{8AC314C8-2C51-B3A5-22FE-C04CD4691D31}"/>
              </a:ext>
            </a:extLst>
          </p:cNvPr>
          <p:cNvSpPr>
            <a:spLocks noGrp="1"/>
          </p:cNvSpPr>
          <p:nvPr>
            <p:ph type="body" idx="1"/>
          </p:nvPr>
        </p:nvSpPr>
        <p:spPr/>
        <p:txBody>
          <a:bodyPr>
            <a:normAutofit fontScale="92500" lnSpcReduction="20000"/>
          </a:bodyPr>
          <a:lstStyle/>
          <a:p>
            <a:r>
              <a:rPr lang="en-US" dirty="0"/>
              <a:t>In conclusion, cell phone detectors play a crucial role in ensuring security, integrity, and privacy in various environments. Their applications span from secure facilities to public spaces, contributing to a controlled and secure communication environment.</a:t>
            </a:r>
            <a:endParaRPr lang="en-IN" dirty="0"/>
          </a:p>
          <a:p>
            <a:endParaRPr lang="en-IN" dirty="0"/>
          </a:p>
          <a:p>
            <a:endParaRPr lang="en-IN" dirty="0"/>
          </a:p>
          <a:p>
            <a:endParaRPr lang="en-IN" dirty="0"/>
          </a:p>
          <a:p>
            <a:endParaRPr lang="en-IN" dirty="0"/>
          </a:p>
          <a:p>
            <a:pPr marL="0" indent="0">
              <a:buNone/>
            </a:pPr>
            <a:r>
              <a:rPr lang="en-IN" dirty="0"/>
              <a:t>Made by</a:t>
            </a:r>
          </a:p>
          <a:p>
            <a:pPr marL="0" indent="0">
              <a:buNone/>
            </a:pPr>
            <a:r>
              <a:rPr lang="en-IN" dirty="0" err="1"/>
              <a:t>Ishom</a:t>
            </a:r>
            <a:r>
              <a:rPr lang="en-IN" dirty="0"/>
              <a:t> Sharma-121071</a:t>
            </a:r>
          </a:p>
          <a:p>
            <a:pPr marL="0" indent="0">
              <a:buNone/>
            </a:pPr>
            <a:r>
              <a:rPr lang="en-IN" dirty="0" err="1"/>
              <a:t>Abhigyan</a:t>
            </a:r>
            <a:r>
              <a:rPr lang="en-IN" dirty="0"/>
              <a:t> Varma-121079</a:t>
            </a:r>
          </a:p>
          <a:p>
            <a:pPr marL="0" indent="0">
              <a:buNone/>
            </a:pPr>
            <a:r>
              <a:rPr lang="en-IN" dirty="0" err="1"/>
              <a:t>Aadarsh</a:t>
            </a:r>
            <a:r>
              <a:rPr lang="en-IN" dirty="0"/>
              <a:t> -121055</a:t>
            </a:r>
          </a:p>
        </p:txBody>
      </p:sp>
    </p:spTree>
    <p:extLst>
      <p:ext uri="{BB962C8B-B14F-4D97-AF65-F5344CB8AC3E}">
        <p14:creationId xmlns:p14="http://schemas.microsoft.com/office/powerpoint/2010/main" val="15999431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13399-6B87-FD76-4735-658D937CCE56}"/>
              </a:ext>
            </a:extLst>
          </p:cNvPr>
          <p:cNvSpPr>
            <a:spLocks noGrp="1"/>
          </p:cNvSpPr>
          <p:nvPr>
            <p:ph type="title"/>
          </p:nvPr>
        </p:nvSpPr>
        <p:spPr/>
        <p:txBody>
          <a:bodyPr/>
          <a:lstStyle/>
          <a:p>
            <a:r>
              <a:rPr lang="en-US" dirty="0">
                <a:highlight>
                  <a:srgbClr val="800080"/>
                </a:highlight>
              </a:rPr>
              <a:t>References</a:t>
            </a:r>
          </a:p>
        </p:txBody>
      </p:sp>
      <p:sp>
        <p:nvSpPr>
          <p:cNvPr id="3" name="Text Placeholder 2">
            <a:extLst>
              <a:ext uri="{FF2B5EF4-FFF2-40B4-BE49-F238E27FC236}">
                <a16:creationId xmlns:a16="http://schemas.microsoft.com/office/drawing/2014/main" id="{1FE3B2DA-D20D-69D9-B771-57182E630AE7}"/>
              </a:ext>
            </a:extLst>
          </p:cNvPr>
          <p:cNvSpPr>
            <a:spLocks noGrp="1"/>
          </p:cNvSpPr>
          <p:nvPr>
            <p:ph type="body" idx="1"/>
          </p:nvPr>
        </p:nvSpPr>
        <p:spPr/>
        <p:txBody>
          <a:bodyPr/>
          <a:lstStyle/>
          <a:p>
            <a:r>
              <a:rPr lang="en-US" dirty="0"/>
              <a:t>ChatGPT</a:t>
            </a:r>
          </a:p>
          <a:p>
            <a:r>
              <a:rPr lang="en-US" dirty="0">
                <a:hlinkClick r:id="rId2"/>
              </a:rPr>
              <a:t>https://www.slideshare.net/MoinAman/project-report-of-cell-phone-detector-circuit</a:t>
            </a:r>
            <a:endParaRPr lang="en-US" dirty="0"/>
          </a:p>
          <a:p>
            <a:r>
              <a:rPr lang="en-US" dirty="0"/>
              <a:t>https://www.elcircuit.com/2012/06/cell-phone-detector-circuit-diagram.html</a:t>
            </a:r>
          </a:p>
          <a:p>
            <a:endParaRPr lang="en-US" dirty="0"/>
          </a:p>
          <a:p>
            <a:endParaRPr lang="en-US" dirty="0"/>
          </a:p>
        </p:txBody>
      </p:sp>
    </p:spTree>
    <p:extLst>
      <p:ext uri="{BB962C8B-B14F-4D97-AF65-F5344CB8AC3E}">
        <p14:creationId xmlns:p14="http://schemas.microsoft.com/office/powerpoint/2010/main" val="2679791019"/>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26</TotalTime>
  <Words>456</Words>
  <Application>Microsoft Office PowerPoint</Application>
  <PresentationFormat>Widescreen</PresentationFormat>
  <Paragraphs>39</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Ion</vt:lpstr>
      <vt:lpstr>PowerPoint Presentation</vt:lpstr>
      <vt:lpstr>Introduction</vt:lpstr>
      <vt:lpstr>Block Diagram</vt:lpstr>
      <vt:lpstr>Circuit Diagram</vt:lpstr>
      <vt:lpstr>Working Principles</vt:lpstr>
      <vt:lpstr>Working</vt:lpstr>
      <vt:lpstr>Applications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Cell Phone Detector</dc:title>
  <dc:creator>OMKAR</dc:creator>
  <cp:lastModifiedBy>Abhigyan Varma</cp:lastModifiedBy>
  <cp:revision>5</cp:revision>
  <dcterms:created xsi:type="dcterms:W3CDTF">2023-12-08T13:22:38Z</dcterms:created>
  <dcterms:modified xsi:type="dcterms:W3CDTF">2023-12-09T03:11:12Z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2023-12-08T20:09:49Z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f4480cc9-30bc-4c6a-bba1-6eccd7a9bea5</vt:lpwstr>
  </property>
  <property fmtid="{D5CDD505-2E9C-101B-9397-08002B2CF9AE}" pid="7" name="MSIP_Label_defa4170-0d19-0005-0004-bc88714345d2_ActionId">
    <vt:lpwstr>04b8d6d0-b9fd-45ea-a2e2-aa4dc41119f2</vt:lpwstr>
  </property>
  <property fmtid="{D5CDD505-2E9C-101B-9397-08002B2CF9AE}" pid="8" name="MSIP_Label_defa4170-0d19-0005-0004-bc88714345d2_ContentBits">
    <vt:lpwstr>0</vt:lpwstr>
  </property>
</Properties>
</file>

<file path=docProps/thumbnail.jpeg>
</file>